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66"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C952CE8-A728-43C0-9F99-68BA19B61707}" type="datetimeFigureOut">
              <a:rPr lang="tr-TR" smtClean="0"/>
              <a:t>20.02.2024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1582596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952CE8-A728-43C0-9F99-68BA19B61707}" type="datetimeFigureOut">
              <a:rPr lang="tr-TR" smtClean="0"/>
              <a:t>20.02.2024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801164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952CE8-A728-43C0-9F99-68BA19B61707}" type="datetimeFigureOut">
              <a:rPr lang="tr-TR" smtClean="0"/>
              <a:t>20.02.2024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375144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952CE8-A728-43C0-9F99-68BA19B61707}" type="datetimeFigureOut">
              <a:rPr lang="tr-TR" smtClean="0"/>
              <a:t>20.02.2024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242956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C952CE8-A728-43C0-9F99-68BA19B61707}" type="datetimeFigureOut">
              <a:rPr lang="tr-TR" smtClean="0"/>
              <a:t>20.02.2024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117824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C952CE8-A728-43C0-9F99-68BA19B61707}" type="datetimeFigureOut">
              <a:rPr lang="tr-TR" smtClean="0"/>
              <a:t>20.02.2024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1746602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C952CE8-A728-43C0-9F99-68BA19B61707}" type="datetimeFigureOut">
              <a:rPr lang="tr-TR" smtClean="0"/>
              <a:t>20.02.2024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3834471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C952CE8-A728-43C0-9F99-68BA19B61707}" type="datetimeFigureOut">
              <a:rPr lang="tr-TR" smtClean="0"/>
              <a:t>20.02.2024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226451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C952CE8-A728-43C0-9F99-68BA19B61707}" type="datetimeFigureOut">
              <a:rPr lang="tr-TR" smtClean="0"/>
              <a:t>20.02.2024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2117616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C952CE8-A728-43C0-9F99-68BA19B61707}" type="datetimeFigureOut">
              <a:rPr lang="tr-TR" smtClean="0"/>
              <a:t>20.02.2024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4064900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C952CE8-A728-43C0-9F99-68BA19B61707}" type="datetimeFigureOut">
              <a:rPr lang="tr-TR" smtClean="0"/>
              <a:t>20.02.2024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4173731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52CE8-A728-43C0-9F99-68BA19B61707}" type="datetimeFigureOut">
              <a:rPr lang="tr-TR" smtClean="0"/>
              <a:t>20.02.2024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B6297E-054C-44DD-AC19-D8000A9C533A}" type="slidenum">
              <a:rPr lang="tr-TR" smtClean="0"/>
              <a:t>‹#›</a:t>
            </a:fld>
            <a:endParaRPr lang="tr-TR"/>
          </a:p>
        </p:txBody>
      </p:sp>
    </p:spTree>
    <p:extLst>
      <p:ext uri="{BB962C8B-B14F-4D97-AF65-F5344CB8AC3E}">
        <p14:creationId xmlns:p14="http://schemas.microsoft.com/office/powerpoint/2010/main" val="2233314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342057"/>
          </a:xfrm>
        </p:spPr>
        <p:txBody>
          <a:bodyPr/>
          <a:lstStyle/>
          <a:p>
            <a:r>
              <a:rPr lang="tr-TR" dirty="0" err="1" smtClean="0"/>
              <a:t>II.Hafta</a:t>
            </a:r>
            <a:endParaRPr lang="tr-TR" dirty="0"/>
          </a:p>
        </p:txBody>
      </p:sp>
      <p:sp>
        <p:nvSpPr>
          <p:cNvPr id="3" name="Alt Başlık 2"/>
          <p:cNvSpPr>
            <a:spLocks noGrp="1"/>
          </p:cNvSpPr>
          <p:nvPr>
            <p:ph type="subTitle" idx="1"/>
          </p:nvPr>
        </p:nvSpPr>
        <p:spPr>
          <a:xfrm>
            <a:off x="1524000" y="2899317"/>
            <a:ext cx="9144000" cy="2358483"/>
          </a:xfrm>
        </p:spPr>
        <p:txBody>
          <a:bodyPr/>
          <a:lstStyle/>
          <a:p>
            <a:pPr algn="l"/>
            <a:r>
              <a:rPr lang="tr-TR" dirty="0" smtClean="0"/>
              <a:t>*Boş zaman kavramı</a:t>
            </a:r>
          </a:p>
          <a:p>
            <a:pPr algn="l"/>
            <a:r>
              <a:rPr lang="tr-TR" dirty="0" smtClean="0"/>
              <a:t>*Rekreasyon kavramı</a:t>
            </a:r>
          </a:p>
          <a:p>
            <a:pPr algn="l"/>
            <a:endParaRPr lang="tr-TR" dirty="0"/>
          </a:p>
        </p:txBody>
      </p:sp>
    </p:spTree>
    <p:extLst>
      <p:ext uri="{BB962C8B-B14F-4D97-AF65-F5344CB8AC3E}">
        <p14:creationId xmlns:p14="http://schemas.microsoft.com/office/powerpoint/2010/main" val="1665889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72299"/>
          </a:xfrm>
        </p:spPr>
        <p:txBody>
          <a:bodyPr/>
          <a:lstStyle/>
          <a:p>
            <a:r>
              <a:rPr lang="tr-TR" sz="2800" dirty="0">
                <a:solidFill>
                  <a:srgbClr val="FF0000"/>
                </a:solidFill>
              </a:rPr>
              <a:t>REKREASYONEL ETKİNLİKLERE KATILIMIN FAYDALARI</a:t>
            </a:r>
            <a:endParaRPr lang="tr-TR" dirty="0">
              <a:solidFill>
                <a:srgbClr val="FF0000"/>
              </a:solidFill>
            </a:endParaRPr>
          </a:p>
        </p:txBody>
      </p:sp>
      <p:sp>
        <p:nvSpPr>
          <p:cNvPr id="3" name="İçerik Yer Tutucusu 2"/>
          <p:cNvSpPr>
            <a:spLocks noGrp="1"/>
          </p:cNvSpPr>
          <p:nvPr>
            <p:ph idx="1"/>
          </p:nvPr>
        </p:nvSpPr>
        <p:spPr>
          <a:xfrm>
            <a:off x="838200" y="1137424"/>
            <a:ext cx="10515600" cy="5039539"/>
          </a:xfrm>
        </p:spPr>
        <p:txBody>
          <a:bodyPr>
            <a:normAutofit fontScale="92500"/>
          </a:bodyPr>
          <a:lstStyle/>
          <a:p>
            <a:pPr marL="0" indent="0">
              <a:buNone/>
            </a:pPr>
            <a:r>
              <a:rPr lang="tr-TR" dirty="0" smtClean="0"/>
              <a:t>1-Psikolojik Faydalar</a:t>
            </a:r>
          </a:p>
          <a:p>
            <a:pPr marL="0" indent="0">
              <a:buNone/>
            </a:pPr>
            <a:r>
              <a:rPr lang="tr-TR" dirty="0" smtClean="0"/>
              <a:t>	</a:t>
            </a:r>
            <a:r>
              <a:rPr lang="tr-TR" dirty="0" err="1" smtClean="0"/>
              <a:t>Rekreasyonel</a:t>
            </a:r>
            <a:r>
              <a:rPr lang="tr-TR" dirty="0" smtClean="0"/>
              <a:t> </a:t>
            </a:r>
            <a:r>
              <a:rPr lang="tr-TR" dirty="0"/>
              <a:t>aktivitelerin psikolojik faydaları rahatlama, dinlenme ve eğlenme, dikkatini dağıtma olarak tanımlanan dört farklı boyutta ortaya çıkmaktadır. Rekreasyon aktivitelerine katılım stresi azaltmakta, yorgunluğu atlatmaya yardımcı olmakta, sevinç ve neşe duygularının ortaya çıkmasına neden olmaktadır. Rekreasyon aktivitesi süresince bireyler düzenli olarak yerine getirdikleri görev ve sorumluluklarını gözden geçirme şansına sahip olmaktadırlar, iç huzuru bulmakta ve psikolojik olarak rahatlayarak dinlenebilmektedirler</a:t>
            </a:r>
            <a:r>
              <a:rPr lang="tr-TR" dirty="0" smtClean="0"/>
              <a:t>.</a:t>
            </a:r>
          </a:p>
          <a:p>
            <a:pPr marL="0" indent="0">
              <a:buNone/>
            </a:pPr>
            <a:r>
              <a:rPr lang="tr-TR" dirty="0"/>
              <a:t>	Rekreasyon deneyimi ayrıca bireylerin psikolojik açıdan gelişimlerine, kendilerini ifade etmelerine ve potansiyellerini keşfetmelerine yardımcı olmakta, güvenlerini, özgür iradelerini, psikolojik refahlarını ve kendilerini gerçekleştirmelerini sağlamakta, özsaygılarını ve güvenlerini artırmaktadır.</a:t>
            </a:r>
          </a:p>
          <a:p>
            <a:pPr marL="0" indent="0">
              <a:buNone/>
            </a:pPr>
            <a:endParaRPr lang="tr-TR" dirty="0" smtClean="0"/>
          </a:p>
        </p:txBody>
      </p:sp>
    </p:spTree>
    <p:extLst>
      <p:ext uri="{BB962C8B-B14F-4D97-AF65-F5344CB8AC3E}">
        <p14:creationId xmlns:p14="http://schemas.microsoft.com/office/powerpoint/2010/main" val="537978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23386"/>
            <a:ext cx="10515600" cy="6278136"/>
          </a:xfrm>
        </p:spPr>
        <p:txBody>
          <a:bodyPr>
            <a:normAutofit fontScale="85000" lnSpcReduction="20000"/>
          </a:bodyPr>
          <a:lstStyle/>
          <a:p>
            <a:pPr marL="0" lvl="0" indent="0">
              <a:buNone/>
            </a:pPr>
            <a:r>
              <a:rPr lang="tr-TR" dirty="0" smtClean="0"/>
              <a:t>2-</a:t>
            </a:r>
            <a:r>
              <a:rPr lang="tr-TR" dirty="0"/>
              <a:t>Eğitsel </a:t>
            </a:r>
            <a:r>
              <a:rPr lang="tr-TR" dirty="0" smtClean="0"/>
              <a:t>Faydalar</a:t>
            </a:r>
          </a:p>
          <a:p>
            <a:pPr marL="0" lvl="0" indent="0">
              <a:buNone/>
            </a:pPr>
            <a:r>
              <a:rPr lang="tr-TR" dirty="0"/>
              <a:t>	</a:t>
            </a:r>
            <a:r>
              <a:rPr lang="tr-TR" dirty="0"/>
              <a:t>Yeni bilgiler kazanma, öğrenme, yaratma ve ufuklarını genişletme bireyler tarafından arzulanan içsel güdülerdir. Boş zamandan kaynaklanan eğitsel faydalar sanat, sosyal bilimler ve </a:t>
            </a:r>
            <a:r>
              <a:rPr lang="tr-TR" dirty="0" err="1"/>
              <a:t>rekreasyonel</a:t>
            </a:r>
            <a:r>
              <a:rPr lang="tr-TR" dirty="0"/>
              <a:t> yetenekler alanları içerisinde oldukça geniş bir şekilde bölümlendirilmektedir. Öğrenme süreci </a:t>
            </a:r>
            <a:r>
              <a:rPr lang="tr-TR" dirty="0" err="1"/>
              <a:t>formal</a:t>
            </a:r>
            <a:r>
              <a:rPr lang="tr-TR" dirty="0"/>
              <a:t> ya da </a:t>
            </a:r>
            <a:r>
              <a:rPr lang="tr-TR" dirty="0" err="1"/>
              <a:t>informal</a:t>
            </a:r>
            <a:r>
              <a:rPr lang="tr-TR" dirty="0"/>
              <a:t> grup deneyimlerinde (rekreasyon grubu içerisinde) oluşabileceği gibi bireyin kendi başına gerçekleştirebileceği aktivitelerde de gerçekleşebilir</a:t>
            </a:r>
            <a:r>
              <a:rPr lang="tr-TR" dirty="0" smtClean="0"/>
              <a:t>.</a:t>
            </a:r>
          </a:p>
          <a:p>
            <a:pPr marL="0" lvl="0" indent="0">
              <a:buNone/>
            </a:pPr>
            <a:r>
              <a:rPr lang="tr-TR" dirty="0" smtClean="0"/>
              <a:t>3-</a:t>
            </a:r>
            <a:r>
              <a:rPr lang="tr-TR" dirty="0"/>
              <a:t>Sosyal </a:t>
            </a:r>
            <a:r>
              <a:rPr lang="tr-TR" dirty="0" smtClean="0"/>
              <a:t>Faydalar</a:t>
            </a:r>
          </a:p>
          <a:p>
            <a:pPr marL="0" lvl="0" indent="0">
              <a:buNone/>
            </a:pPr>
            <a:r>
              <a:rPr lang="tr-TR" dirty="0"/>
              <a:t>	</a:t>
            </a:r>
            <a:r>
              <a:rPr lang="tr-TR" dirty="0"/>
              <a:t>Boş zaman aktivitelerine katılmak bireylerin sosyal ve kişisel gelişimlerini desteklemeye yardımcı olmaktadır. Boş zamanın sosyal faydaları şu şekilde özetlenmektedir. </a:t>
            </a:r>
            <a:endParaRPr lang="tr-TR" dirty="0" smtClean="0"/>
          </a:p>
          <a:p>
            <a:pPr marL="0" lvl="0" indent="0">
              <a:buNone/>
            </a:pPr>
            <a:r>
              <a:rPr lang="tr-TR" dirty="0" smtClean="0"/>
              <a:t>• </a:t>
            </a:r>
            <a:r>
              <a:rPr lang="tr-TR" dirty="0"/>
              <a:t>Sosyal ilişkiler geliştirme: Boş zaman ve rekreasyon aktiviteleri ile bireyler arkadaşları ile iyi sosyal ilişkiler geliştirebilmekte, yeni insanlar </a:t>
            </a:r>
            <a:r>
              <a:rPr lang="tr-TR" dirty="0" smtClean="0"/>
              <a:t>ile </a:t>
            </a:r>
            <a:r>
              <a:rPr lang="tr-TR" dirty="0"/>
              <a:t>tanışabilmektedirler</a:t>
            </a:r>
            <a:r>
              <a:rPr lang="tr-TR" dirty="0" smtClean="0"/>
              <a:t>.</a:t>
            </a:r>
          </a:p>
          <a:p>
            <a:pPr marL="0" lvl="0" indent="0">
              <a:buNone/>
            </a:pPr>
            <a:r>
              <a:rPr lang="tr-TR" dirty="0"/>
              <a:t>• Aile bağlarını geliştirme ve destekleme: Boş zaman ve rekreasyon aktiviteleri çocuk-aile ilişkilerini, aile bağlarını geliştirmekte ve aileyi bir arada tutmayı sağlamaktadır. Ayrıca aile bireyleri için uygun bir atmosferin gelişmesini sağlamaktadır. </a:t>
            </a:r>
            <a:endParaRPr lang="tr-TR" dirty="0" smtClean="0"/>
          </a:p>
          <a:p>
            <a:pPr marL="0" lvl="0" indent="0">
              <a:buNone/>
            </a:pPr>
            <a:r>
              <a:rPr lang="tr-TR" dirty="0" smtClean="0"/>
              <a:t>• </a:t>
            </a:r>
            <a:r>
              <a:rPr lang="tr-TR" dirty="0"/>
              <a:t>Bireysel gelişim: Toplumsal rekreasyon aktiviteleri yabancılaşma, yalnızlık ve anti-sosyal davranışları azaltmaktadır. Ayrıca bu aktiviteler bireylerin kişisel, fiziksel ve zihinsel gelişimlerini desteklemektedir.</a:t>
            </a:r>
            <a:r>
              <a:rPr lang="tr-TR" dirty="0"/>
              <a:t>	</a:t>
            </a:r>
            <a:endParaRPr lang="tr-TR" dirty="0"/>
          </a:p>
        </p:txBody>
      </p:sp>
    </p:spTree>
    <p:extLst>
      <p:ext uri="{BB962C8B-B14F-4D97-AF65-F5344CB8AC3E}">
        <p14:creationId xmlns:p14="http://schemas.microsoft.com/office/powerpoint/2010/main" val="1881704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0110"/>
            <a:ext cx="10515600" cy="5847597"/>
          </a:xfrm>
        </p:spPr>
        <p:txBody>
          <a:bodyPr>
            <a:normAutofit fontScale="92500" lnSpcReduction="20000"/>
          </a:bodyPr>
          <a:lstStyle/>
          <a:p>
            <a:pPr marL="0" indent="0">
              <a:buNone/>
            </a:pPr>
            <a:r>
              <a:rPr lang="tr-TR" dirty="0"/>
              <a:t>• Sosyal etik gelişim: Boş zaman kaynakları ve fırsatları bireyler için iyi bir etik modelin kurulması ve temel değerlerin korunmasına yardımcı olmaktadır. </a:t>
            </a:r>
            <a:endParaRPr lang="tr-TR" dirty="0" smtClean="0"/>
          </a:p>
          <a:p>
            <a:pPr marL="0" indent="0">
              <a:buNone/>
            </a:pPr>
            <a:r>
              <a:rPr lang="tr-TR" dirty="0" smtClean="0"/>
              <a:t>• </a:t>
            </a:r>
            <a:r>
              <a:rPr lang="tr-TR" dirty="0"/>
              <a:t>İnsan-doğa ilişkilerini geliştirme: Doğal çevre çoğu insan için en çekici boş zaman aktivitelerinin gerçekleştiği yerdir. Boş zaman ve rekreasyon aktiviteleri insan ve doğa arasındaki etkileşimi sağlayan fırsatlar sunmaktadır. Özellikle açık alan rekreasyon aktiviteleri aracılığıyla bireyler insan ve doğal çevre arasındaki ilişkinin özünü kavramakta ve doğal çevrenin korunması kavramını öğrenebilmektedirler</a:t>
            </a:r>
            <a:r>
              <a:rPr lang="tr-TR" dirty="0" smtClean="0"/>
              <a:t>.</a:t>
            </a:r>
          </a:p>
          <a:p>
            <a:pPr marL="0" indent="0">
              <a:buNone/>
            </a:pPr>
            <a:r>
              <a:rPr lang="tr-TR" dirty="0" smtClean="0"/>
              <a:t>4-</a:t>
            </a:r>
            <a:r>
              <a:rPr lang="tr-TR" dirty="0"/>
              <a:t>Estetik </a:t>
            </a:r>
            <a:r>
              <a:rPr lang="tr-TR" dirty="0" smtClean="0"/>
              <a:t>Faydalar</a:t>
            </a:r>
          </a:p>
          <a:p>
            <a:pPr marL="0" indent="0">
              <a:buNone/>
            </a:pPr>
            <a:r>
              <a:rPr lang="tr-TR" dirty="0"/>
              <a:t>	</a:t>
            </a:r>
            <a:r>
              <a:rPr lang="tr-TR" dirty="0"/>
              <a:t>Estetik faydalar doğa ya da insan yapımı güzelliklerden ortaya çıkmaktadır. Çoğu insan sanat, müzik, dans ve doğa aktivitelerine katılarak derin olumlu duygular hissetmekte ve büyük tatmin yaşamaktadırlar. Özellikle bireylerin sanat aktivitelerine katılımı insanlar arasında kültürel değişimi geliştirmektedir. Bunun yanı sıra sanat aktivitelerine katılım bireylerin sağlıklarını korumak için doğal bir tedavi olarak kullanılmaktadır. Açıklanan bu estetik faydalar bireylerin yaşam kalitelerini artırmalarına yardımcı olmaktadır.</a:t>
            </a:r>
            <a:endParaRPr lang="tr-TR" dirty="0"/>
          </a:p>
        </p:txBody>
      </p:sp>
    </p:spTree>
    <p:extLst>
      <p:ext uri="{BB962C8B-B14F-4D97-AF65-F5344CB8AC3E}">
        <p14:creationId xmlns:p14="http://schemas.microsoft.com/office/powerpoint/2010/main" val="4247169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72966"/>
            <a:ext cx="10515600" cy="5703997"/>
          </a:xfrm>
        </p:spPr>
        <p:txBody>
          <a:bodyPr>
            <a:normAutofit lnSpcReduction="10000"/>
          </a:bodyPr>
          <a:lstStyle/>
          <a:p>
            <a:pPr marL="0" indent="0">
              <a:buNone/>
            </a:pPr>
            <a:r>
              <a:rPr lang="tr-TR" dirty="0" smtClean="0"/>
              <a:t>5-</a:t>
            </a:r>
            <a:r>
              <a:rPr lang="tr-TR" dirty="0"/>
              <a:t>Rahatlama </a:t>
            </a:r>
            <a:r>
              <a:rPr lang="tr-TR" dirty="0" smtClean="0"/>
              <a:t>Faydası</a:t>
            </a:r>
          </a:p>
          <a:p>
            <a:pPr marL="0" indent="0">
              <a:buNone/>
            </a:pPr>
            <a:r>
              <a:rPr lang="tr-TR" dirty="0"/>
              <a:t>	</a:t>
            </a:r>
            <a:r>
              <a:rPr lang="tr-TR" dirty="0"/>
              <a:t>Günümüzde hastalıkların %50-80’inin stresli ilişkili olduğu ve birçok insanın hipertansiyon ve koroner kalp hastalıklarından şikâyetçi olduğu bilinmektedir. Stresin azaltılmasında ise en başarılı yöntemin boş zaman ve rekreasyon aktiviteleri olduğu belirlenmiştir. Boş zaman ve rekreasyon aktivitelerinin bireyleri rahatlatma faydası, bu aktiviteler süresince fazla enerjinin tüketilmesi, günlük yaşamın zorluklarından kaçış, tazelenme, yenilenme deneyiminden ortaya çıkmaktadır</a:t>
            </a:r>
            <a:r>
              <a:rPr lang="tr-TR" dirty="0" smtClean="0"/>
              <a:t>.</a:t>
            </a:r>
          </a:p>
          <a:p>
            <a:pPr marL="0" indent="0">
              <a:buNone/>
            </a:pPr>
            <a:r>
              <a:rPr lang="tr-TR" dirty="0"/>
              <a:t>	</a:t>
            </a:r>
            <a:r>
              <a:rPr lang="tr-TR" dirty="0"/>
              <a:t>Daha önce açıklandığımız gibi boş zaman davranışı gerginliği ve stres hormonlarını azaltmakta, zihinsel ve fiziksel rahatlama sağlamakta, ruhsal durumda olumlu değişikliklere neden olmakta ve bireylerin hayata daha olumlu bakmalarını sağlamaktadır. Bu nedenle boş zaman ve rekreasyon aktivitelerinin rahatlama faydası sürekli zihinsel ve fiziksel düzeydeki baskıyı ortadan kaldırdığı ve bireylerin daha verimli ve üretken olmalarına izin verdiği için oldukça önemlidir.</a:t>
            </a:r>
            <a:endParaRPr lang="tr-TR" dirty="0"/>
          </a:p>
        </p:txBody>
      </p:sp>
    </p:spTree>
    <p:extLst>
      <p:ext uri="{BB962C8B-B14F-4D97-AF65-F5344CB8AC3E}">
        <p14:creationId xmlns:p14="http://schemas.microsoft.com/office/powerpoint/2010/main" val="580278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46842"/>
            <a:ext cx="10515600" cy="5830122"/>
          </a:xfrm>
        </p:spPr>
        <p:txBody>
          <a:bodyPr/>
          <a:lstStyle/>
          <a:p>
            <a:pPr marL="0" indent="0">
              <a:buNone/>
            </a:pPr>
            <a:r>
              <a:rPr lang="tr-TR" dirty="0" smtClean="0"/>
              <a:t>6-</a:t>
            </a:r>
            <a:r>
              <a:rPr lang="tr-TR" dirty="0"/>
              <a:t>Fizyolojik </a:t>
            </a:r>
            <a:r>
              <a:rPr lang="tr-TR" dirty="0" smtClean="0"/>
              <a:t>Faydalar</a:t>
            </a:r>
          </a:p>
          <a:p>
            <a:pPr marL="0" indent="0">
              <a:buNone/>
            </a:pPr>
            <a:r>
              <a:rPr lang="tr-TR" dirty="0"/>
              <a:t>	</a:t>
            </a:r>
            <a:r>
              <a:rPr lang="tr-TR" dirty="0"/>
              <a:t>Çeşitli rekreasyon aktiviteleri kan dolaşımını canlandırmakta, metabolizmayı hızlandırmakta, vücut organlarının fonksiyonlarını güçlendirmekte, fiziksel sağlığı korumakta ve bir bireyin vücudunun fiziksel zindeliğini geliştirmektedir.</a:t>
            </a:r>
            <a:endParaRPr lang="tr-TR" dirty="0" smtClean="0"/>
          </a:p>
          <a:p>
            <a:pPr marL="0" indent="0">
              <a:buNone/>
            </a:pPr>
            <a:endParaRPr lang="tr-TR" dirty="0"/>
          </a:p>
        </p:txBody>
      </p:sp>
    </p:spTree>
    <p:extLst>
      <p:ext uri="{BB962C8B-B14F-4D97-AF65-F5344CB8AC3E}">
        <p14:creationId xmlns:p14="http://schemas.microsoft.com/office/powerpoint/2010/main" val="230487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4468"/>
            <a:ext cx="10515600" cy="5832088"/>
          </a:xfrm>
        </p:spPr>
        <p:txBody>
          <a:bodyPr>
            <a:normAutofit/>
          </a:bodyPr>
          <a:lstStyle/>
          <a:p>
            <a:pPr marL="0" indent="0">
              <a:buNone/>
            </a:pPr>
            <a:r>
              <a:rPr lang="tr-TR" u="sng" dirty="0">
                <a:solidFill>
                  <a:srgbClr val="C00000"/>
                </a:solidFill>
              </a:rPr>
              <a:t>REKREASYON HİZMET SİSTEMİ </a:t>
            </a:r>
            <a:endParaRPr lang="tr-TR" u="sng" dirty="0" smtClean="0">
              <a:solidFill>
                <a:srgbClr val="C00000"/>
              </a:solidFill>
            </a:endParaRPr>
          </a:p>
          <a:p>
            <a:pPr marL="0" indent="0">
              <a:buNone/>
            </a:pPr>
            <a:r>
              <a:rPr lang="tr-TR" dirty="0" smtClean="0"/>
              <a:t>1-</a:t>
            </a:r>
            <a:r>
              <a:rPr lang="tr-TR" dirty="0"/>
              <a:t>Kamu Organizasyonları ve </a:t>
            </a:r>
            <a:r>
              <a:rPr lang="tr-TR" dirty="0" smtClean="0"/>
              <a:t>Hizmetleri</a:t>
            </a:r>
          </a:p>
          <a:p>
            <a:pPr marL="0" indent="0">
              <a:buNone/>
            </a:pPr>
            <a:r>
              <a:rPr lang="tr-TR" dirty="0" smtClean="0"/>
              <a:t>2-</a:t>
            </a:r>
            <a:r>
              <a:rPr lang="tr-TR" dirty="0"/>
              <a:t>Kar Amacı Gütmeyen Organizasyonlar ve Hizmetleri </a:t>
            </a:r>
            <a:endParaRPr lang="tr-TR" dirty="0" smtClean="0"/>
          </a:p>
          <a:p>
            <a:pPr marL="0" indent="0">
              <a:buNone/>
            </a:pPr>
            <a:r>
              <a:rPr lang="tr-TR" dirty="0" smtClean="0"/>
              <a:t>3-</a:t>
            </a:r>
            <a:r>
              <a:rPr lang="tr-TR" dirty="0"/>
              <a:t>Ticari Organizasyonlar ve Hizmetleri</a:t>
            </a:r>
            <a:endParaRPr lang="tr-TR" dirty="0" smtClean="0"/>
          </a:p>
          <a:p>
            <a:pPr marL="0" indent="0">
              <a:buNone/>
            </a:pPr>
            <a:endParaRPr lang="tr-TR" dirty="0"/>
          </a:p>
        </p:txBody>
      </p:sp>
    </p:spTree>
    <p:extLst>
      <p:ext uri="{BB962C8B-B14F-4D97-AF65-F5344CB8AC3E}">
        <p14:creationId xmlns:p14="http://schemas.microsoft.com/office/powerpoint/2010/main" val="39244951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117</Words>
  <Application>Microsoft Office PowerPoint</Application>
  <PresentationFormat>Geniş ekran</PresentationFormat>
  <Paragraphs>27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II.Hafta</vt:lpstr>
      <vt:lpstr>REKREASYONEL ETKİNLİKLERE KATILIMIN FAYDALARI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II.Hafta</dc:title>
  <dc:creator>seyitAliçelik</dc:creator>
  <cp:lastModifiedBy>seyitAliçelik</cp:lastModifiedBy>
  <cp:revision>37</cp:revision>
  <dcterms:created xsi:type="dcterms:W3CDTF">2024-02-19T12:48:49Z</dcterms:created>
  <dcterms:modified xsi:type="dcterms:W3CDTF">2024-02-20T12:02:22Z</dcterms:modified>
</cp:coreProperties>
</file>